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89" r:id="rId1"/>
  </p:sldMasterIdLst>
  <p:notesMasterIdLst>
    <p:notesMasterId r:id="rId33"/>
  </p:notesMasterIdLst>
  <p:sldIdLst>
    <p:sldId id="256" r:id="rId2"/>
    <p:sldId id="272" r:id="rId3"/>
    <p:sldId id="282" r:id="rId4"/>
    <p:sldId id="280" r:id="rId5"/>
    <p:sldId id="296" r:id="rId6"/>
    <p:sldId id="258" r:id="rId7"/>
    <p:sldId id="259" r:id="rId8"/>
    <p:sldId id="270" r:id="rId9"/>
    <p:sldId id="260" r:id="rId10"/>
    <p:sldId id="273" r:id="rId11"/>
    <p:sldId id="261" r:id="rId12"/>
    <p:sldId id="262" r:id="rId13"/>
    <p:sldId id="283" r:id="rId14"/>
    <p:sldId id="263" r:id="rId15"/>
    <p:sldId id="284" r:id="rId16"/>
    <p:sldId id="264" r:id="rId17"/>
    <p:sldId id="271" r:id="rId18"/>
    <p:sldId id="275" r:id="rId19"/>
    <p:sldId id="266" r:id="rId20"/>
    <p:sldId id="285" r:id="rId21"/>
    <p:sldId id="274" r:id="rId22"/>
    <p:sldId id="265" r:id="rId23"/>
    <p:sldId id="286" r:id="rId24"/>
    <p:sldId id="267" r:id="rId25"/>
    <p:sldId id="292" r:id="rId26"/>
    <p:sldId id="290" r:id="rId27"/>
    <p:sldId id="291" r:id="rId28"/>
    <p:sldId id="294" r:id="rId29"/>
    <p:sldId id="293" r:id="rId30"/>
    <p:sldId id="295" r:id="rId31"/>
    <p:sldId id="278" r:id="rId32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 snapToGrid="0">
      <p:cViewPr varScale="1">
        <p:scale>
          <a:sx n="73" d="100"/>
          <a:sy n="73" d="100"/>
        </p:scale>
        <p:origin x="3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presProps" Target="presProp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notesMaster" Target="notesMasters/notesMaster1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tableStyles" Target="tableStyle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theme" Target="theme/theme1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viewProps" Target="viewProp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96C7BE4-9E12-44C9-B05E-D46E167EFB2F}" type="datetimeFigureOut">
              <a:rPr lang="ar-SA" smtClean="0"/>
              <a:t>07/09/1444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F9B7B5BC-8E75-47FF-A40F-C0E24030AF0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24799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568F1-09CA-40CE-83B9-B801975BE3AF}" type="uaqdatetime1">
              <a:rPr lang="ar-SA" smtClean="0"/>
              <a:t>06/09/1444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BE18F-3804-40AC-8AB9-9DF68EF2491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54909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E4D3C-D054-4B0E-BF1A-F1FC5A83AC98}" type="uaqdatetime1">
              <a:rPr lang="ar-SA" smtClean="0"/>
              <a:t>06/09/1444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BE18F-3804-40AC-8AB9-9DF68EF2491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85077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A9B08-4FFB-455F-B574-C98F390BA38C}" type="uaqdatetime1">
              <a:rPr lang="ar-SA" smtClean="0"/>
              <a:t>06/09/1444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BE18F-3804-40AC-8AB9-9DF68EF2491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49599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A5F66-825C-4C98-9F8D-02E528B27ED0}" type="uaqdatetime1">
              <a:rPr lang="ar-SA" smtClean="0"/>
              <a:t>06/09/1444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BE18F-3804-40AC-8AB9-9DF68EF2491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3545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3B2FE-E432-403A-96A4-409465C8A80B}" type="uaqdatetime1">
              <a:rPr lang="ar-SA" smtClean="0"/>
              <a:t>06/09/1444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BE18F-3804-40AC-8AB9-9DF68EF2491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34217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C02C9-F3F0-4A8A-814D-14F934D6010E}" type="uaqdatetime1">
              <a:rPr lang="ar-SA" smtClean="0"/>
              <a:t>06/09/1444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BE18F-3804-40AC-8AB9-9DF68EF2491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36695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1E931-8067-48AF-B129-9F24739931DC}" type="uaqdatetime1">
              <a:rPr lang="ar-SA" smtClean="0"/>
              <a:t>06/09/1444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BE18F-3804-40AC-8AB9-9DF68EF2491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2755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B4E6C-3734-4F79-B076-76163EE7B557}" type="uaqdatetime1">
              <a:rPr lang="ar-SA" smtClean="0"/>
              <a:t>06/09/1444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BE18F-3804-40AC-8AB9-9DF68EF2491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35997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3C94A-027F-4E69-BDC0-854EA8D5FF65}" type="uaqdatetime1">
              <a:rPr lang="ar-SA" smtClean="0"/>
              <a:t>06/09/1444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BE18F-3804-40AC-8AB9-9DF68EF2491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98201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99076-E93F-4AEA-8704-C679435418E9}" type="uaqdatetime1">
              <a:rPr lang="ar-SA" smtClean="0"/>
              <a:t>06/09/1444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BE18F-3804-40AC-8AB9-9DF68EF2491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49158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D5E4C-1F85-441B-9D1D-D254BF1D16BD}" type="uaqdatetime1">
              <a:rPr lang="ar-SA" smtClean="0"/>
              <a:t>06/09/1444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BE18F-3804-40AC-8AB9-9DF68EF2491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61828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image" Target="../media/image1.jp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3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CF9AE8-F71A-4EA1-809F-FE8E7F700878}" type="uaqdatetime1">
              <a:rPr lang="ar-SA" smtClean="0"/>
              <a:t>06/09/1444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7BE18F-3804-40AC-8AB9-9DF68EF2491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26090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hf hd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712231"/>
            <a:ext cx="9144000" cy="1859190"/>
          </a:xfrm>
          <a:solidFill>
            <a:srgbClr val="C00000">
              <a:alpha val="65000"/>
            </a:srgb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sz="8000" dirty="0" err="1"/>
              <a:t>Hypolipidemic</a:t>
            </a:r>
            <a:r>
              <a:rPr lang="en-US" sz="8000" dirty="0"/>
              <a:t> drugs</a:t>
            </a:r>
            <a:endParaRPr lang="ar-SA" sz="8000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4310742"/>
            <a:ext cx="9144000" cy="1306287"/>
          </a:xfrm>
        </p:spPr>
        <p:txBody>
          <a:bodyPr>
            <a:noAutofit/>
          </a:bodyPr>
          <a:lstStyle/>
          <a:p>
            <a:r>
              <a:rPr lang="en-US" sz="2000" dirty="0"/>
              <a:t>Shaymaa F. Abbas</a:t>
            </a:r>
          </a:p>
          <a:p>
            <a:r>
              <a:rPr lang="en-US" sz="2000" dirty="0"/>
              <a:t>Pharmacology Department</a:t>
            </a:r>
          </a:p>
          <a:p>
            <a:r>
              <a:rPr lang="en-US" sz="2000" dirty="0"/>
              <a:t>24 SLIDES</a:t>
            </a:r>
            <a:endParaRPr lang="ar-SA" sz="2000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BE18F-3804-40AC-8AB9-9DF68EF24912}" type="slidenum">
              <a:rPr lang="ar-SA" smtClean="0"/>
              <a:t>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720877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838200" y="1841954"/>
            <a:ext cx="10515600" cy="4351338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 rtl="0"/>
            <a:r>
              <a:rPr lang="en-US" sz="3600" dirty="0"/>
              <a:t>Statins are well absorbed after oral administration, and are metabolized in liver.</a:t>
            </a:r>
          </a:p>
          <a:p>
            <a:pPr algn="l" rtl="0"/>
            <a:r>
              <a:rPr lang="en-US" sz="3600" dirty="0"/>
              <a:t>Statins are given by mouth at night to decrease peak cholesterol synthesis in early morning.</a:t>
            </a:r>
          </a:p>
          <a:p>
            <a:pPr algn="l" rtl="0"/>
            <a:r>
              <a:rPr lang="en-US" sz="3600" dirty="0"/>
              <a:t>Ex: </a:t>
            </a:r>
            <a:r>
              <a:rPr lang="en-US" sz="3600" dirty="0" err="1"/>
              <a:t>Rosuvastatin</a:t>
            </a:r>
            <a:r>
              <a:rPr lang="en-US" sz="3600" dirty="0"/>
              <a:t>, atorvastatin, and simvastatin</a:t>
            </a:r>
          </a:p>
          <a:p>
            <a:pPr algn="l" rtl="0"/>
            <a:endParaRPr lang="en-US" sz="3600" dirty="0"/>
          </a:p>
          <a:p>
            <a:pPr algn="l" rtl="0"/>
            <a:endParaRPr lang="ar-SA" sz="3600" dirty="0"/>
          </a:p>
        </p:txBody>
      </p:sp>
      <p:sp>
        <p:nvSpPr>
          <p:cNvPr id="7" name="عنصر نائب للتذييل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12</a:t>
            </a:r>
            <a:endParaRPr lang="ar-SA" dirty="0"/>
          </a:p>
        </p:txBody>
      </p:sp>
      <p:sp>
        <p:nvSpPr>
          <p:cNvPr id="8" name="عنصر نائب لرقم الشريحة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BE18F-3804-40AC-8AB9-9DF68EF24912}" type="slidenum">
              <a:rPr lang="ar-SA" smtClean="0"/>
              <a:t>10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530661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b="1" dirty="0"/>
              <a:t>Adverse effects </a:t>
            </a:r>
            <a:endParaRPr lang="ar-SA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838200" y="1467031"/>
            <a:ext cx="10515600" cy="5254444"/>
          </a:xfrm>
          <a:solidFill>
            <a:schemeClr val="bg1"/>
          </a:solidFill>
        </p:spPr>
        <p:txBody>
          <a:bodyPr>
            <a:normAutofit fontScale="92500"/>
          </a:bodyPr>
          <a:lstStyle/>
          <a:p>
            <a:pPr algn="l" rtl="0"/>
            <a:r>
              <a:rPr lang="en-US" sz="3600" dirty="0"/>
              <a:t>They are well tolerated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sz="3600" dirty="0"/>
              <a:t>GIT: Dyspepsia, flatulence, constipation, abdominal pain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sz="3600" dirty="0"/>
              <a:t>Minor abnormality of liver function tests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sz="3600" dirty="0"/>
              <a:t>Asymptomatic elevation of muscle enzymes, myalgia,  myositis, rhabdomyolysis occurs rarely. </a:t>
            </a:r>
          </a:p>
          <a:p>
            <a:pPr marL="0" indent="0" algn="l" rtl="0">
              <a:buNone/>
            </a:pPr>
            <a:r>
              <a:rPr lang="en-US" sz="3600" dirty="0"/>
              <a:t>Risk factors for rhabdomyolysis: renal insufficiency, vitamin D deficiency, hypothyroidism, advanced age, and use of drugs that increase the risk of muscle adverse effects (azole antifungals, erythromycin, gemfibrozil)</a:t>
            </a:r>
            <a:endParaRPr lang="ar-SA" sz="3600" dirty="0"/>
          </a:p>
        </p:txBody>
      </p:sp>
      <p:sp>
        <p:nvSpPr>
          <p:cNvPr id="7" name="عنصر نائب للتذييل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13</a:t>
            </a:r>
            <a:endParaRPr lang="ar-SA" dirty="0"/>
          </a:p>
        </p:txBody>
      </p:sp>
      <p:sp>
        <p:nvSpPr>
          <p:cNvPr id="8" name="عنصر نائب لرقم الشريحة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BE18F-3804-40AC-8AB9-9DF68EF24912}" type="slidenum">
              <a:rPr lang="ar-SA" smtClean="0"/>
              <a:t>11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521300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b="1" dirty="0"/>
              <a:t>FIBRIC ACID DERIVATIVES (Fibrates) </a:t>
            </a:r>
            <a:endParaRPr lang="ar-SA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838200" y="1453243"/>
            <a:ext cx="10515600" cy="5268231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l" rtl="0"/>
            <a:r>
              <a:rPr lang="en-US" sz="3400" dirty="0"/>
              <a:t> e.g. </a:t>
            </a:r>
            <a:r>
              <a:rPr lang="en-US" sz="3400" dirty="0" err="1"/>
              <a:t>gembfibrozil</a:t>
            </a:r>
            <a:r>
              <a:rPr lang="en-US" sz="3400" dirty="0"/>
              <a:t>, </a:t>
            </a:r>
            <a:r>
              <a:rPr lang="en-US" sz="3400" dirty="0" err="1"/>
              <a:t>fenofibrate</a:t>
            </a:r>
            <a:endParaRPr lang="en-US" sz="3400" dirty="0"/>
          </a:p>
          <a:p>
            <a:pPr algn="l" rtl="0"/>
            <a:r>
              <a:rPr lang="en-US" sz="3400" dirty="0"/>
              <a:t>These drugs increase activity of lipoprotein lipase, the enzyme that breakdown TG into free fatty acids</a:t>
            </a:r>
          </a:p>
          <a:p>
            <a:pPr algn="l" rtl="0"/>
            <a:r>
              <a:rPr lang="en-US" sz="3400" dirty="0">
                <a:solidFill>
                  <a:prstClr val="black"/>
                </a:solidFill>
              </a:rPr>
              <a:t>In muscle vascular bed the activity of lipoprotein lipase and fatty acid uptake and oxidation are increased</a:t>
            </a:r>
            <a:endParaRPr lang="en-US" sz="3400" dirty="0"/>
          </a:p>
          <a:p>
            <a:pPr algn="l" rtl="0"/>
            <a:r>
              <a:rPr lang="en-US" sz="3400" dirty="0"/>
              <a:t>Also increase oxidation of fatty acids in liver so decrease hepatic TG synthesis</a:t>
            </a:r>
          </a:p>
          <a:p>
            <a:pPr algn="l" rtl="0"/>
            <a:r>
              <a:rPr lang="en-US" sz="3400" dirty="0"/>
              <a:t>So plasma total TG and VLDL decreases </a:t>
            </a:r>
          </a:p>
          <a:p>
            <a:pPr algn="l" rtl="0"/>
            <a:r>
              <a:rPr lang="en-US" sz="3400" dirty="0"/>
              <a:t>There is also rise in protective HDL-cholesterol</a:t>
            </a:r>
            <a:endParaRPr lang="ar-SA" sz="3400" dirty="0"/>
          </a:p>
        </p:txBody>
      </p:sp>
      <p:sp>
        <p:nvSpPr>
          <p:cNvPr id="7" name="عنصر نائب للتذييل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14</a:t>
            </a:r>
            <a:endParaRPr lang="ar-SA" dirty="0"/>
          </a:p>
        </p:txBody>
      </p:sp>
      <p:sp>
        <p:nvSpPr>
          <p:cNvPr id="8" name="عنصر نائب لرقم الشريحة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BE18F-3804-40AC-8AB9-9DF68EF24912}" type="slidenum">
              <a:rPr lang="ar-SA" smtClean="0"/>
              <a:t>12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963958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BE18F-3804-40AC-8AB9-9DF68EF24912}" type="slidenum">
              <a:rPr lang="ar-SA" smtClean="0"/>
              <a:t>13</a:t>
            </a:fld>
            <a:endParaRPr lang="ar-SA"/>
          </a:p>
        </p:txBody>
      </p:sp>
      <p:pic>
        <p:nvPicPr>
          <p:cNvPr id="8" name="عنصر نائب للمحتوى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6469" y="365125"/>
            <a:ext cx="9810205" cy="599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9794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669471" y="784406"/>
            <a:ext cx="10684329" cy="5571944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l" rtl="0"/>
            <a:r>
              <a:rPr lang="en-US" sz="3600" dirty="0"/>
              <a:t>They are drugs of choice for hypertriglyceridemia  (elevated VLDL), but may be used in hypercholesterolemia, with anion exchange resins or statins (with care)</a:t>
            </a:r>
          </a:p>
          <a:p>
            <a:pPr algn="l" rtl="0"/>
            <a:endParaRPr lang="en-US" sz="3600" dirty="0"/>
          </a:p>
          <a:p>
            <a:pPr algn="l" rtl="0"/>
            <a:r>
              <a:rPr lang="en-US" sz="3600" dirty="0" err="1"/>
              <a:t>Fenofiberate</a:t>
            </a:r>
            <a:r>
              <a:rPr lang="en-US" sz="3600" dirty="0"/>
              <a:t> has mild </a:t>
            </a:r>
            <a:r>
              <a:rPr lang="en-US" sz="3600" dirty="0" err="1"/>
              <a:t>uricose</a:t>
            </a:r>
            <a:r>
              <a:rPr lang="en-US" sz="3600" dirty="0"/>
              <a:t>-uric effect</a:t>
            </a:r>
          </a:p>
        </p:txBody>
      </p:sp>
      <p:sp>
        <p:nvSpPr>
          <p:cNvPr id="7" name="عنصر نائب للتذييل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15</a:t>
            </a:r>
            <a:endParaRPr lang="ar-SA" dirty="0"/>
          </a:p>
        </p:txBody>
      </p:sp>
      <p:sp>
        <p:nvSpPr>
          <p:cNvPr id="8" name="عنصر نائب لرقم الشريحة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BE18F-3804-40AC-8AB9-9DF68EF24912}" type="slidenum">
              <a:rPr lang="ar-SA" smtClean="0"/>
              <a:t>14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065665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endParaRPr lang="ar-SA" dirty="0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BE18F-3804-40AC-8AB9-9DF68EF24912}" type="slidenum">
              <a:rPr lang="ar-SA" smtClean="0"/>
              <a:t>15</a:t>
            </a:fld>
            <a:endParaRPr lang="ar-SA"/>
          </a:p>
        </p:txBody>
      </p:sp>
      <p:sp>
        <p:nvSpPr>
          <p:cNvPr id="6" name="مربع نص 5"/>
          <p:cNvSpPr txBox="1"/>
          <p:nvPr/>
        </p:nvSpPr>
        <p:spPr>
          <a:xfrm>
            <a:off x="682534" y="1500559"/>
            <a:ext cx="10826931" cy="5220916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FF0000"/>
                </a:solidFill>
              </a:rPr>
              <a:t>Adverse effects</a:t>
            </a:r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en-US" sz="3600" dirty="0">
                <a:solidFill>
                  <a:prstClr val="black"/>
                </a:solidFill>
              </a:rPr>
              <a:t>GIT disturbances (nausea, abdominal pain, diarrhea)</a:t>
            </a:r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en-US" sz="3600" dirty="0">
                <a:solidFill>
                  <a:prstClr val="black"/>
                </a:solidFill>
              </a:rPr>
              <a:t>Gall stone formation</a:t>
            </a:r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en-US" sz="3600" dirty="0">
                <a:solidFill>
                  <a:prstClr val="black"/>
                </a:solidFill>
              </a:rPr>
              <a:t>Hepatotoxicity</a:t>
            </a:r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en-US" sz="3600" dirty="0">
                <a:solidFill>
                  <a:prstClr val="black"/>
                </a:solidFill>
              </a:rPr>
              <a:t>Rarely myositis( should be used cautiously with statins)</a:t>
            </a:r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en-US" sz="3600" dirty="0"/>
              <a:t>Fibrates should not be used in patients with severe hepatic or renal dysfunction, in patients with preexisting gallbladder disease or biliary cirrhosis. </a:t>
            </a:r>
            <a:endParaRPr lang="ar-SA" sz="3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0205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dirty="0"/>
              <a:t>ANION EXCHANGE RESINS (Bile acid </a:t>
            </a:r>
            <a:r>
              <a:rPr lang="en-US" b="1" dirty="0" err="1"/>
              <a:t>sequestrants</a:t>
            </a:r>
            <a:r>
              <a:rPr lang="en-US" b="1" dirty="0"/>
              <a:t>)</a:t>
            </a:r>
            <a:br>
              <a:rPr lang="en-US" b="1" dirty="0"/>
            </a:br>
            <a:endParaRPr lang="ar-SA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726077" y="1485989"/>
            <a:ext cx="10464438" cy="5132525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l" rtl="0"/>
            <a:r>
              <a:rPr lang="en-US" sz="3200" b="1" dirty="0">
                <a:solidFill>
                  <a:srgbClr val="FF0000"/>
                </a:solidFill>
              </a:rPr>
              <a:t>Cholestyramine</a:t>
            </a:r>
            <a:r>
              <a:rPr lang="en-US" sz="3200" dirty="0"/>
              <a:t> </a:t>
            </a:r>
          </a:p>
          <a:p>
            <a:pPr algn="l" rtl="0"/>
            <a:r>
              <a:rPr lang="en-US" sz="3200" dirty="0"/>
              <a:t>Acts by binding bile acids in intestine, so inhibits the re-absorption of bile salts into their enterohepatic cycle, so bile acids are lost in feces.</a:t>
            </a:r>
          </a:p>
          <a:p>
            <a:pPr algn="l" rtl="0"/>
            <a:r>
              <a:rPr lang="en-US" sz="3200" dirty="0"/>
              <a:t> The depletion of bile acid pool will stimulate conversion of cholesterol to bile acids, thereby reducing the amount of cholesterol in the liver.</a:t>
            </a:r>
          </a:p>
          <a:p>
            <a:pPr algn="l" rtl="0"/>
            <a:r>
              <a:rPr lang="en-US" sz="3200" dirty="0"/>
              <a:t>A compensatory increase in the synthesis of hepatic LDL receptors increases the removal of LDL cholesterol from the blood.( decrease plasma LDL)</a:t>
            </a:r>
          </a:p>
        </p:txBody>
      </p:sp>
      <p:sp>
        <p:nvSpPr>
          <p:cNvPr id="7" name="عنصر نائب للتذييل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16</a:t>
            </a:r>
            <a:endParaRPr lang="ar-SA" dirty="0"/>
          </a:p>
        </p:txBody>
      </p:sp>
      <p:sp>
        <p:nvSpPr>
          <p:cNvPr id="8" name="عنصر نائب لرقم الشريحة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BE18F-3804-40AC-8AB9-9DF68EF24912}" type="slidenum">
              <a:rPr lang="ar-SA" smtClean="0"/>
              <a:t>16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977829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838200" y="1814287"/>
            <a:ext cx="10715171" cy="3556000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 algn="l" rtl="0">
              <a:buNone/>
            </a:pPr>
            <a:endParaRPr lang="en-US" sz="3600" dirty="0"/>
          </a:p>
          <a:p>
            <a:pPr algn="l" rtl="0"/>
            <a:r>
              <a:rPr lang="en-US" sz="3600" dirty="0"/>
              <a:t>Uses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sz="3600" dirty="0"/>
              <a:t>Hypercholesterolemia but not hypertriglyceridemia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sz="3600" dirty="0"/>
              <a:t>Relieves pruritus caused by accumulation of bile acids in patients with partial biliary obstruction.</a:t>
            </a:r>
          </a:p>
          <a:p>
            <a:pPr algn="l" rtl="0"/>
            <a:endParaRPr lang="ar-SA" sz="3600" dirty="0"/>
          </a:p>
        </p:txBody>
      </p:sp>
      <p:sp>
        <p:nvSpPr>
          <p:cNvPr id="7" name="عنصر نائب للتذييل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17</a:t>
            </a:r>
            <a:endParaRPr lang="ar-SA" dirty="0"/>
          </a:p>
        </p:txBody>
      </p:sp>
      <p:sp>
        <p:nvSpPr>
          <p:cNvPr id="8" name="عنصر نائب لرقم الشريحة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BE18F-3804-40AC-8AB9-9DF68EF24912}" type="slidenum">
              <a:rPr lang="ar-SA" smtClean="0"/>
              <a:t>17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177042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pPr algn="l" rtl="0"/>
            <a:r>
              <a:rPr lang="en-US" sz="3600" b="1" dirty="0">
                <a:solidFill>
                  <a:srgbClr val="FF0000"/>
                </a:solidFill>
              </a:rPr>
              <a:t>Adverse effects</a:t>
            </a:r>
          </a:p>
          <a:p>
            <a:pPr algn="l" rtl="0"/>
            <a:r>
              <a:rPr lang="en-US" sz="3600" dirty="0"/>
              <a:t> GIT side effects including constipation, abdominal fullness, anorexia and occasionally diarrhea. </a:t>
            </a:r>
          </a:p>
          <a:p>
            <a:pPr algn="l" rtl="0"/>
            <a:r>
              <a:rPr lang="en-US" sz="3600" dirty="0"/>
              <a:t>Absorption of vitamins (</a:t>
            </a:r>
            <a:r>
              <a:rPr lang="en-US" sz="3600" dirty="0" err="1"/>
              <a:t>eg</a:t>
            </a:r>
            <a:r>
              <a:rPr lang="en-US" sz="3600" dirty="0"/>
              <a:t>, vitamin K, dietary folates) and drugs (</a:t>
            </a:r>
            <a:r>
              <a:rPr lang="en-US" sz="3600" dirty="0" err="1"/>
              <a:t>eg</a:t>
            </a:r>
            <a:r>
              <a:rPr lang="en-US" sz="3600" dirty="0"/>
              <a:t>, thiazide diuretics, warfarin, pravastatin, digoxin, thyroxine) is impaired by the resins</a:t>
            </a:r>
          </a:p>
          <a:p>
            <a:pPr algn="l" rtl="0"/>
            <a:r>
              <a:rPr lang="en-US" sz="3600" dirty="0"/>
              <a:t>These agents may raise TG levels and are contra-indicated in patients with significant hypertriglyceridemia (greater than 400 mg/</a:t>
            </a:r>
            <a:r>
              <a:rPr lang="en-US" sz="3600" dirty="0" err="1"/>
              <a:t>dL</a:t>
            </a:r>
            <a:r>
              <a:rPr lang="en-US" sz="3600" dirty="0"/>
              <a:t>).</a:t>
            </a:r>
          </a:p>
          <a:p>
            <a:pPr algn="l" rtl="0"/>
            <a:endParaRPr lang="ar-SA" sz="3600" dirty="0"/>
          </a:p>
        </p:txBody>
      </p:sp>
      <p:sp>
        <p:nvSpPr>
          <p:cNvPr id="7" name="عنصر نائب للتذييل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18</a:t>
            </a:r>
            <a:endParaRPr lang="ar-SA" dirty="0"/>
          </a:p>
        </p:txBody>
      </p:sp>
      <p:sp>
        <p:nvSpPr>
          <p:cNvPr id="8" name="عنصر نائب لرقم الشريحة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BE18F-3804-40AC-8AB9-9DF68EF24912}" type="slidenum">
              <a:rPr lang="ar-SA" smtClean="0"/>
              <a:t>18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631076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rtl="0"/>
            <a:r>
              <a:rPr lang="en-US" b="1" dirty="0"/>
              <a:t>NICOTINIC</a:t>
            </a:r>
            <a:r>
              <a:rPr lang="en-US" dirty="0"/>
              <a:t> ACID DERIVATIVES</a:t>
            </a:r>
            <a:br>
              <a:rPr lang="en-US" dirty="0"/>
            </a:br>
            <a:r>
              <a:rPr lang="en-US" dirty="0"/>
              <a:t> (Niacin or vitamin B3)</a:t>
            </a:r>
            <a:br>
              <a:rPr lang="en-US" dirty="0"/>
            </a:b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71499" y="1460500"/>
            <a:ext cx="10910751" cy="5397500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l" rtl="0"/>
            <a:r>
              <a:rPr lang="en-US" sz="3600" dirty="0"/>
              <a:t>Inhibits lipolysis in adipose tissue, reducing the availability of </a:t>
            </a:r>
            <a:r>
              <a:rPr lang="en-US" sz="3600" dirty="0">
                <a:solidFill>
                  <a:prstClr val="black"/>
                </a:solidFill>
              </a:rPr>
              <a:t>free fatty acids which are </a:t>
            </a:r>
            <a:r>
              <a:rPr lang="en-US" sz="3600" dirty="0"/>
              <a:t>substrate for hepatic TG synthesis so decrease VLDL </a:t>
            </a:r>
          </a:p>
          <a:p>
            <a:pPr algn="l" rtl="0"/>
            <a:r>
              <a:rPr lang="en-US" sz="3600" dirty="0"/>
              <a:t>So it lowers plasma TG and cholesterol concentrations and raises HDL-cholesterol.(most potent drug that increase HDL)</a:t>
            </a:r>
          </a:p>
          <a:p>
            <a:pPr algn="l" rtl="0"/>
            <a:r>
              <a:rPr lang="en-US" sz="3600" dirty="0"/>
              <a:t>Is used in all types of hyperlipidemia, usually in combination with other</a:t>
            </a:r>
          </a:p>
          <a:p>
            <a:pPr algn="l" rtl="0"/>
            <a:r>
              <a:rPr lang="en-US" sz="3600" dirty="0"/>
              <a:t> Oral dose is 100 times more than normal human nutritional needs.</a:t>
            </a:r>
          </a:p>
        </p:txBody>
      </p:sp>
      <p:sp>
        <p:nvSpPr>
          <p:cNvPr id="7" name="عنصر نائب للتذييل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19</a:t>
            </a:r>
            <a:endParaRPr lang="ar-SA" dirty="0"/>
          </a:p>
        </p:txBody>
      </p:sp>
      <p:sp>
        <p:nvSpPr>
          <p:cNvPr id="8" name="عنصر نائب لرقم الشريحة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BE18F-3804-40AC-8AB9-9DF68EF24912}" type="slidenum">
              <a:rPr lang="ar-SA" smtClean="0"/>
              <a:t>19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714438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7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838200" y="1825625"/>
            <a:ext cx="9510486" cy="2325461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/>
              <a:t>Learning objectives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3600" dirty="0"/>
              <a:t>Clinical significance of hyperlipidemia</a:t>
            </a:r>
          </a:p>
          <a:p>
            <a:pPr algn="l" rtl="0"/>
            <a:r>
              <a:rPr lang="en-US" sz="3600" dirty="0"/>
              <a:t>Management of hyperlipidemia</a:t>
            </a:r>
          </a:p>
          <a:p>
            <a:pPr algn="l" rtl="0"/>
            <a:r>
              <a:rPr lang="en-US" sz="3600" dirty="0"/>
              <a:t>Drugs used in hyperlipidemia</a:t>
            </a:r>
            <a:endParaRPr lang="ar-SA" sz="3600" dirty="0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</a:t>
            </a:r>
            <a:endParaRPr lang="ar-SA" dirty="0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BE18F-3804-40AC-8AB9-9DF68EF24912}" type="slidenum">
              <a:rPr lang="ar-SA" smtClean="0"/>
              <a:t>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684429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BE18F-3804-40AC-8AB9-9DF68EF24912}" type="slidenum">
              <a:rPr lang="ar-SA" smtClean="0"/>
              <a:t>20</a:t>
            </a:fld>
            <a:endParaRPr lang="ar-SA"/>
          </a:p>
        </p:txBody>
      </p:sp>
      <p:pic>
        <p:nvPicPr>
          <p:cNvPr id="8" name="عنصر نائب للمحتوى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56709" y="1240971"/>
            <a:ext cx="6061165" cy="4803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7862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rmAutofit lnSpcReduction="10000"/>
          </a:bodyPr>
          <a:lstStyle/>
          <a:p>
            <a:pPr algn="l" rtl="0"/>
            <a:r>
              <a:rPr lang="en-US" sz="3600" b="1" dirty="0">
                <a:solidFill>
                  <a:srgbClr val="FF0000"/>
                </a:solidFill>
              </a:rPr>
              <a:t>Adverse effects 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sz="3600" dirty="0"/>
              <a:t>GIT upset: nausea, dyspepsia, abdominal pain, diarrhea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sz="3600" dirty="0"/>
              <a:t>Pruritus and flushing of face, neck and ears(PGs mediated)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sz="3600" dirty="0"/>
              <a:t>Hepatotoxicity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sz="3600" dirty="0"/>
              <a:t> Gouty arthritis and hyperglycemia</a:t>
            </a:r>
          </a:p>
          <a:p>
            <a:pPr algn="l" rtl="0"/>
            <a:r>
              <a:rPr lang="en-US" sz="3600" dirty="0"/>
              <a:t>Its use is limited because of unpleasant side effects</a:t>
            </a:r>
          </a:p>
          <a:p>
            <a:pPr algn="l" rtl="0"/>
            <a:endParaRPr lang="en-US" sz="3600" dirty="0"/>
          </a:p>
          <a:p>
            <a:pPr algn="l" rtl="0"/>
            <a:endParaRPr lang="ar-SA" sz="3600" dirty="0"/>
          </a:p>
        </p:txBody>
      </p:sp>
      <p:sp>
        <p:nvSpPr>
          <p:cNvPr id="7" name="عنصر نائب للتذييل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20</a:t>
            </a:r>
            <a:endParaRPr lang="ar-SA" dirty="0"/>
          </a:p>
        </p:txBody>
      </p:sp>
      <p:sp>
        <p:nvSpPr>
          <p:cNvPr id="8" name="عنصر نائب لرقم الشريحة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BE18F-3804-40AC-8AB9-9DF68EF24912}" type="slidenum">
              <a:rPr lang="ar-SA" smtClean="0"/>
              <a:t>21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782759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b="1" dirty="0"/>
              <a:t>Ezetimibe (</a:t>
            </a:r>
            <a:r>
              <a:rPr lang="en-US" b="1" dirty="0" err="1"/>
              <a:t>Ezetrol</a:t>
            </a:r>
            <a:r>
              <a:rPr lang="en-US" b="1" dirty="0"/>
              <a:t>)</a:t>
            </a:r>
            <a:br>
              <a:rPr lang="en-US" b="1" dirty="0"/>
            </a:br>
            <a:endParaRPr lang="ar-SA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838200" y="1485991"/>
            <a:ext cx="10515600" cy="5074466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l" rtl="0"/>
            <a:r>
              <a:rPr lang="en-US" sz="3600" dirty="0"/>
              <a:t>Selectively blocks intestinal absorption of cholesterol</a:t>
            </a:r>
          </a:p>
          <a:p>
            <a:pPr algn="l" rtl="0"/>
            <a:r>
              <a:rPr lang="en-US" sz="3600" dirty="0"/>
              <a:t>By preventing absorption of dietary cholesterol and cholesterol that is excreted in bile, ezetimibe reduces the cholesterol in the liver</a:t>
            </a:r>
          </a:p>
          <a:p>
            <a:pPr algn="l" rtl="0"/>
            <a:r>
              <a:rPr lang="en-US" sz="3600" dirty="0"/>
              <a:t>A compensatory increase in the synthesis of hepatic LDL receptors increases the removal of LDL cholesterol from the blood.</a:t>
            </a:r>
          </a:p>
          <a:p>
            <a:pPr algn="l" rtl="0"/>
            <a:r>
              <a:rPr lang="en-US" sz="3600" dirty="0"/>
              <a:t>It deceases LDL primarily , with mild reduction in TG and increase in HDL</a:t>
            </a:r>
          </a:p>
          <a:p>
            <a:pPr marL="0" indent="0" algn="l" rtl="0">
              <a:buNone/>
            </a:pPr>
            <a:endParaRPr lang="en-US" sz="3600" dirty="0"/>
          </a:p>
        </p:txBody>
      </p:sp>
      <p:sp>
        <p:nvSpPr>
          <p:cNvPr id="7" name="عنصر نائب للتذييل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21</a:t>
            </a:r>
            <a:endParaRPr lang="ar-SA" dirty="0"/>
          </a:p>
        </p:txBody>
      </p:sp>
      <p:sp>
        <p:nvSpPr>
          <p:cNvPr id="8" name="عنصر نائب لرقم الشريحة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BE18F-3804-40AC-8AB9-9DF68EF24912}" type="slidenum">
              <a:rPr lang="ar-SA" smtClean="0"/>
              <a:t>22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31005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6" name="عنصر نائب للمحتوى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8903" y="858972"/>
            <a:ext cx="10450286" cy="5285501"/>
          </a:xfrm>
          <a:prstGeom prst="rect">
            <a:avLst/>
          </a:prstGeom>
        </p:spPr>
      </p:pic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BE18F-3804-40AC-8AB9-9DF68EF24912}" type="slidenum">
              <a:rPr lang="ar-SA" smtClean="0"/>
              <a:t>23</a:t>
            </a:fld>
            <a:endParaRPr lang="ar-SA"/>
          </a:p>
        </p:txBody>
      </p:sp>
      <p:sp>
        <p:nvSpPr>
          <p:cNvPr id="7" name="مربع نص 6"/>
          <p:cNvSpPr txBox="1"/>
          <p:nvPr/>
        </p:nvSpPr>
        <p:spPr>
          <a:xfrm>
            <a:off x="1018903" y="2352917"/>
            <a:ext cx="1637211" cy="203132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l" rtl="0"/>
            <a:r>
              <a:rPr lang="en-US" dirty="0"/>
              <a:t>As a compensatory mechanism for </a:t>
            </a:r>
            <a:r>
              <a:rPr lang="en-US" dirty="0">
                <a:solidFill>
                  <a:prstClr val="black"/>
                </a:solidFill>
              </a:rPr>
              <a:t>loss of bile acids in feces</a:t>
            </a:r>
          </a:p>
          <a:p>
            <a:endParaRPr lang="en-US" dirty="0"/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9724090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b="1" dirty="0"/>
              <a:t> OTHER DRUGS</a:t>
            </a:r>
            <a:br>
              <a:rPr lang="en-US" b="1" dirty="0"/>
            </a:br>
            <a:endParaRPr lang="ar-SA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84181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marL="0" indent="0" algn="l" rtl="0">
              <a:buNone/>
            </a:pPr>
            <a:r>
              <a:rPr lang="en-US" sz="3600" dirty="0"/>
              <a:t> Omega -3</a:t>
            </a:r>
          </a:p>
          <a:p>
            <a:pPr algn="l" rtl="0"/>
            <a:r>
              <a:rPr lang="en-US" sz="3600" dirty="0"/>
              <a:t>Omega-3 polyunsaturated fatty acids (PUFAs) are essential fatty acids that are predominately used for triglyceride lowering. </a:t>
            </a:r>
          </a:p>
          <a:p>
            <a:pPr algn="l" rtl="0"/>
            <a:r>
              <a:rPr lang="en-US" sz="3600" dirty="0"/>
              <a:t>Essential fatty acids inhibit VLDL and triglyceride synthesis in the liver. </a:t>
            </a:r>
          </a:p>
          <a:p>
            <a:pPr algn="l" rtl="0"/>
            <a:r>
              <a:rPr lang="en-US" sz="3600" dirty="0"/>
              <a:t>The omega-3 PUFAs are found in marine sources such as tuna, halibut, and salmon. </a:t>
            </a:r>
          </a:p>
          <a:p>
            <a:pPr algn="l" rtl="0"/>
            <a:r>
              <a:rPr lang="en-US" sz="3600" dirty="0"/>
              <a:t>They have small effect LDL-C and HDL-C.</a:t>
            </a:r>
          </a:p>
        </p:txBody>
      </p:sp>
      <p:sp>
        <p:nvSpPr>
          <p:cNvPr id="7" name="عنصر نائب للتذييل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22</a:t>
            </a:r>
            <a:endParaRPr lang="ar-SA" dirty="0"/>
          </a:p>
        </p:txBody>
      </p:sp>
      <p:sp>
        <p:nvSpPr>
          <p:cNvPr id="8" name="عنصر نائب لرقم الشريحة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BE18F-3804-40AC-8AB9-9DF68EF24912}" type="slidenum">
              <a:rPr lang="ar-SA" smtClean="0"/>
              <a:t>24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176261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b="1" dirty="0"/>
              <a:t> </a:t>
            </a:r>
            <a:br>
              <a:rPr lang="en-US" b="1" dirty="0"/>
            </a:br>
            <a:endParaRPr lang="ar-SA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pPr lvl="0" algn="l" rtl="0"/>
            <a:r>
              <a:rPr lang="en-US" dirty="0">
                <a:solidFill>
                  <a:prstClr val="black"/>
                </a:solidFill>
              </a:rPr>
              <a:t>A 65-year-old man has type 2 diabetes mellitus and an LDL -C of 165 mg/dl. Which is the best option to lower LDL-C and decrease the risk of CVD events in this patient? </a:t>
            </a:r>
          </a:p>
          <a:p>
            <a:pPr lvl="0" algn="l" rtl="0"/>
            <a:endParaRPr lang="en-US" dirty="0">
              <a:solidFill>
                <a:prstClr val="black"/>
              </a:solidFill>
            </a:endParaRPr>
          </a:p>
          <a:p>
            <a:pPr lvl="0" algn="l" rtl="0"/>
            <a:r>
              <a:rPr lang="en-US" dirty="0">
                <a:solidFill>
                  <a:prstClr val="black"/>
                </a:solidFill>
              </a:rPr>
              <a:t>A. </a:t>
            </a:r>
            <a:r>
              <a:rPr lang="en-US" dirty="0" err="1">
                <a:solidFill>
                  <a:prstClr val="black"/>
                </a:solidFill>
              </a:rPr>
              <a:t>Fenofibrate</a:t>
            </a:r>
            <a:r>
              <a:rPr lang="en-US" dirty="0">
                <a:solidFill>
                  <a:prstClr val="black"/>
                </a:solidFill>
              </a:rPr>
              <a:t> </a:t>
            </a:r>
          </a:p>
          <a:p>
            <a:pPr lvl="0" algn="l" rtl="0"/>
            <a:r>
              <a:rPr lang="en-US" dirty="0">
                <a:solidFill>
                  <a:prstClr val="black"/>
                </a:solidFill>
              </a:rPr>
              <a:t>B. </a:t>
            </a:r>
            <a:r>
              <a:rPr lang="en-US" dirty="0" err="1">
                <a:solidFill>
                  <a:prstClr val="black"/>
                </a:solidFill>
              </a:rPr>
              <a:t>Colesevelam</a:t>
            </a:r>
            <a:r>
              <a:rPr lang="en-US" dirty="0">
                <a:solidFill>
                  <a:prstClr val="black"/>
                </a:solidFill>
              </a:rPr>
              <a:t> </a:t>
            </a:r>
          </a:p>
          <a:p>
            <a:pPr lvl="0" algn="l" rtl="0"/>
            <a:r>
              <a:rPr lang="en-US" dirty="0">
                <a:solidFill>
                  <a:prstClr val="black"/>
                </a:solidFill>
              </a:rPr>
              <a:t>C. </a:t>
            </a:r>
            <a:r>
              <a:rPr lang="en-US" dirty="0" err="1">
                <a:solidFill>
                  <a:prstClr val="black"/>
                </a:solidFill>
              </a:rPr>
              <a:t>Rosuvastatin</a:t>
            </a:r>
            <a:r>
              <a:rPr lang="en-US" dirty="0">
                <a:solidFill>
                  <a:prstClr val="black"/>
                </a:solidFill>
              </a:rPr>
              <a:t> </a:t>
            </a:r>
          </a:p>
          <a:p>
            <a:pPr lvl="0" algn="l" rtl="0"/>
            <a:r>
              <a:rPr lang="en-US" dirty="0">
                <a:solidFill>
                  <a:prstClr val="black"/>
                </a:solidFill>
              </a:rPr>
              <a:t>D. Ezetimibe</a:t>
            </a:r>
            <a:endParaRPr lang="ar-SA" dirty="0">
              <a:solidFill>
                <a:prstClr val="black"/>
              </a:solidFill>
            </a:endParaRPr>
          </a:p>
          <a:p>
            <a:pPr lvl="0" algn="l" rtl="0"/>
            <a:endParaRPr lang="en-US" sz="3600" dirty="0"/>
          </a:p>
        </p:txBody>
      </p:sp>
      <p:sp>
        <p:nvSpPr>
          <p:cNvPr id="7" name="عنصر نائب للتذييل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22</a:t>
            </a:r>
            <a:endParaRPr lang="ar-SA" dirty="0"/>
          </a:p>
        </p:txBody>
      </p:sp>
      <p:sp>
        <p:nvSpPr>
          <p:cNvPr id="8" name="عنصر نائب لرقم الشريحة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BE18F-3804-40AC-8AB9-9DF68EF24912}" type="slidenum">
              <a:rPr lang="ar-SA" smtClean="0"/>
              <a:t>25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949266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b="1" dirty="0"/>
              <a:t> </a:t>
            </a:r>
            <a:br>
              <a:rPr lang="en-US" b="1" dirty="0"/>
            </a:br>
            <a:endParaRPr lang="ar-SA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rmAutofit fontScale="92500"/>
          </a:bodyPr>
          <a:lstStyle/>
          <a:p>
            <a:pPr lvl="0" algn="l" rtl="0"/>
            <a:r>
              <a:rPr lang="en-US" dirty="0">
                <a:solidFill>
                  <a:prstClr val="black"/>
                </a:solidFill>
              </a:rPr>
              <a:t>A 62-year-old female with hyperlipidemia and hypothyroidism is prescribed cholestyramine and levothyroxine (thyroid hormone). What advice would you give this patient to avoid a drug interaction between her cholestyramine and levothyroxine? </a:t>
            </a:r>
          </a:p>
          <a:p>
            <a:pPr marL="514350" lvl="0" indent="-514350" algn="l" rtl="0">
              <a:buAutoNum type="alphaUcPeriod"/>
            </a:pPr>
            <a:r>
              <a:rPr lang="en-US" dirty="0">
                <a:solidFill>
                  <a:prstClr val="black"/>
                </a:solidFill>
              </a:rPr>
              <a:t>Stop taking the levothyroxine as it can interact with cholestyramine.</a:t>
            </a:r>
          </a:p>
          <a:p>
            <a:pPr marL="514350" lvl="0" indent="-514350" algn="l" rtl="0">
              <a:buAutoNum type="alphaUcPeriod"/>
            </a:pPr>
            <a:r>
              <a:rPr lang="en-US" dirty="0">
                <a:solidFill>
                  <a:prstClr val="black"/>
                </a:solidFill>
              </a:rPr>
              <a:t>Take levothyroxine 1 hour before cholestyramine on an empty stomach. </a:t>
            </a:r>
          </a:p>
          <a:p>
            <a:pPr marL="514350" lvl="0" indent="-514350" algn="l" rtl="0">
              <a:buAutoNum type="alphaUcPeriod"/>
            </a:pPr>
            <a:r>
              <a:rPr lang="en-US" dirty="0">
                <a:solidFill>
                  <a:prstClr val="black"/>
                </a:solidFill>
              </a:rPr>
              <a:t> Switch cholestyramine to </a:t>
            </a:r>
            <a:r>
              <a:rPr lang="en-US" dirty="0" err="1">
                <a:solidFill>
                  <a:prstClr val="black"/>
                </a:solidFill>
              </a:rPr>
              <a:t>colesevelam</a:t>
            </a:r>
            <a:r>
              <a:rPr lang="en-US" dirty="0">
                <a:solidFill>
                  <a:prstClr val="black"/>
                </a:solidFill>
              </a:rPr>
              <a:t> as this eliminates the interaction. </a:t>
            </a:r>
          </a:p>
          <a:p>
            <a:pPr marL="514350" lvl="0" indent="-514350" algn="l" rtl="0">
              <a:buAutoNum type="alphaUcPeriod"/>
            </a:pPr>
            <a:r>
              <a:rPr lang="en-US" dirty="0">
                <a:solidFill>
                  <a:prstClr val="black"/>
                </a:solidFill>
              </a:rPr>
              <a:t> Switch cholestyramine to </a:t>
            </a:r>
            <a:r>
              <a:rPr lang="en-US" dirty="0" err="1">
                <a:solidFill>
                  <a:prstClr val="black"/>
                </a:solidFill>
              </a:rPr>
              <a:t>colestipol</a:t>
            </a:r>
            <a:r>
              <a:rPr lang="en-US" dirty="0">
                <a:solidFill>
                  <a:prstClr val="black"/>
                </a:solidFill>
              </a:rPr>
              <a:t> as this eliminates the interaction. </a:t>
            </a:r>
            <a:endParaRPr lang="ar-SA" dirty="0">
              <a:solidFill>
                <a:prstClr val="black"/>
              </a:solidFill>
            </a:endParaRPr>
          </a:p>
          <a:p>
            <a:pPr marL="0" indent="0" algn="l" rtl="0">
              <a:buNone/>
            </a:pPr>
            <a:endParaRPr lang="en-US" sz="3600" dirty="0"/>
          </a:p>
        </p:txBody>
      </p:sp>
      <p:sp>
        <p:nvSpPr>
          <p:cNvPr id="7" name="عنصر نائب للتذييل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22</a:t>
            </a:r>
            <a:endParaRPr lang="ar-SA" dirty="0"/>
          </a:p>
        </p:txBody>
      </p:sp>
      <p:sp>
        <p:nvSpPr>
          <p:cNvPr id="8" name="عنصر نائب لرقم الشريحة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BE18F-3804-40AC-8AB9-9DF68EF24912}" type="slidenum">
              <a:rPr lang="ar-SA" smtClean="0"/>
              <a:t>26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662568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b="1" dirty="0"/>
              <a:t> </a:t>
            </a:r>
            <a:br>
              <a:rPr lang="en-US" b="1" dirty="0"/>
            </a:br>
            <a:endParaRPr lang="ar-SA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pPr marL="0" indent="0" algn="l" rtl="0">
              <a:buNone/>
            </a:pPr>
            <a:r>
              <a:rPr lang="en-US" sz="3600" dirty="0"/>
              <a:t>A 42-year-old man was started on sustained-release niacin 2 weeks ago. He reports uncomfortable </a:t>
            </a:r>
            <a:r>
              <a:rPr lang="en-US" sz="3600" dirty="0" err="1"/>
              <a:t>flushing</a:t>
            </a:r>
            <a:r>
              <a:rPr lang="en-US" sz="3600" dirty="0"/>
              <a:t> and itchiness that he thinks is related to the niacin. Which of the following can help manage this adverse effect of niacin therapy? </a:t>
            </a:r>
          </a:p>
          <a:p>
            <a:pPr marL="742950" indent="-742950" algn="l" rtl="0">
              <a:buAutoNum type="alphaUcPeriod"/>
            </a:pPr>
            <a:r>
              <a:rPr lang="en-US" sz="3600" dirty="0"/>
              <a:t>Administer aspirin 30 minutes prior to taking niacin. </a:t>
            </a:r>
          </a:p>
          <a:p>
            <a:pPr marL="742950" indent="-742950" algn="l" rtl="0">
              <a:buAutoNum type="alphaUcPeriod"/>
            </a:pPr>
            <a:r>
              <a:rPr lang="en-US" sz="3600" dirty="0"/>
              <a:t>Administer aspirin 30 minutes after taking niacin. </a:t>
            </a:r>
          </a:p>
          <a:p>
            <a:pPr marL="0" indent="0" algn="l" rtl="0">
              <a:buNone/>
            </a:pPr>
            <a:r>
              <a:rPr lang="en-US" sz="3600" dirty="0"/>
              <a:t>C. Increase the dose of niacin. </a:t>
            </a:r>
          </a:p>
          <a:p>
            <a:pPr marL="0" indent="0" algn="l" rtl="0">
              <a:buNone/>
            </a:pPr>
            <a:r>
              <a:rPr lang="en-US" sz="3600" dirty="0"/>
              <a:t>D. Change the sustained-release niacin to immediate release niacin</a:t>
            </a:r>
          </a:p>
        </p:txBody>
      </p:sp>
      <p:sp>
        <p:nvSpPr>
          <p:cNvPr id="7" name="عنصر نائب للتذييل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عنصر نائب لرقم الشريحة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7BE18F-3804-40AC-8AB9-9DF68EF24912}" type="slidenum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6019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b="1" dirty="0"/>
              <a:t> </a:t>
            </a:r>
            <a:br>
              <a:rPr lang="en-US" b="1" dirty="0"/>
            </a:br>
            <a:endParaRPr lang="ar-SA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pPr marL="0" indent="0" algn="l" rtl="0">
              <a:buNone/>
            </a:pPr>
            <a:r>
              <a:rPr lang="en-US" sz="3600" dirty="0"/>
              <a:t>A 42-year-old man was started on sustained-release niacin 2 weeks ago. He reports uncomfortable </a:t>
            </a:r>
            <a:r>
              <a:rPr lang="en-US" sz="3600" dirty="0" err="1"/>
              <a:t>flushing</a:t>
            </a:r>
            <a:r>
              <a:rPr lang="en-US" sz="3600" dirty="0"/>
              <a:t> and itchiness that he thinks is related to the niacin. Which of the following can help manage this adverse effect of niacin therapy? </a:t>
            </a:r>
          </a:p>
          <a:p>
            <a:pPr marL="742950" indent="-742950" algn="l" rtl="0">
              <a:buAutoNum type="alphaUcPeriod"/>
            </a:pPr>
            <a:r>
              <a:rPr lang="en-US" sz="3600" dirty="0"/>
              <a:t>Administer aspirin 30 minutes prior to taking niacin. </a:t>
            </a:r>
          </a:p>
          <a:p>
            <a:pPr marL="742950" indent="-742950" algn="l" rtl="0">
              <a:buAutoNum type="alphaUcPeriod"/>
            </a:pPr>
            <a:r>
              <a:rPr lang="en-US" sz="3600" dirty="0"/>
              <a:t>Administer aspirin 30 minutes after taking niacin. </a:t>
            </a:r>
          </a:p>
          <a:p>
            <a:pPr marL="0" indent="0" algn="l" rtl="0">
              <a:buNone/>
            </a:pPr>
            <a:r>
              <a:rPr lang="en-US" sz="3600" dirty="0"/>
              <a:t>C. Increase the dose of niacin. </a:t>
            </a:r>
          </a:p>
          <a:p>
            <a:pPr marL="0" indent="0" algn="l" rtl="0">
              <a:buNone/>
            </a:pPr>
            <a:r>
              <a:rPr lang="en-US" sz="3600" dirty="0"/>
              <a:t>D. Change the sustained-release niacin to immediate release niacin</a:t>
            </a:r>
          </a:p>
        </p:txBody>
      </p:sp>
      <p:sp>
        <p:nvSpPr>
          <p:cNvPr id="7" name="عنصر نائب للتذييل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عنصر نائب لرقم الشريحة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7BE18F-3804-40AC-8AB9-9DF68EF24912}" type="slidenum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3697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b="1" dirty="0"/>
              <a:t> </a:t>
            </a:r>
            <a:br>
              <a:rPr lang="en-US" b="1" dirty="0"/>
            </a:br>
            <a:endParaRPr lang="ar-SA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838200" y="1005840"/>
            <a:ext cx="10515600" cy="5171123"/>
          </a:xfrm>
          <a:solidFill>
            <a:schemeClr val="bg1"/>
          </a:solidFill>
        </p:spPr>
        <p:txBody>
          <a:bodyPr>
            <a:normAutofit fontScale="92500"/>
          </a:bodyPr>
          <a:lstStyle/>
          <a:p>
            <a:pPr marL="0" indent="0" algn="l" rtl="0">
              <a:buNone/>
            </a:pPr>
            <a:r>
              <a:rPr lang="en-US" sz="3600" dirty="0"/>
              <a:t>A 72-year-old man with hyperlipidemia and renal insufficiency has been treated with atorvastatin for 6 months. His LDL-C is 131 mg/dl; triglycerides, 710 mg/dl (n =180 mg/dl); and HDL-C, 32 mg/dl. His physician wishes to add another agent for hyperlipidemia. Which is the best option to address the hyperlipidemia in this patient? </a:t>
            </a:r>
          </a:p>
          <a:p>
            <a:pPr marL="742950" indent="-742950" algn="l" rtl="0">
              <a:buAutoNum type="alphaUcPeriod"/>
            </a:pPr>
            <a:r>
              <a:rPr lang="en-US" sz="3600" dirty="0" err="1"/>
              <a:t>Fenofibrate</a:t>
            </a:r>
            <a:r>
              <a:rPr lang="en-US" sz="3600" dirty="0"/>
              <a:t> </a:t>
            </a:r>
          </a:p>
          <a:p>
            <a:pPr marL="742950" indent="-742950" algn="l" rtl="0">
              <a:buAutoNum type="alphaUcPeriod"/>
            </a:pPr>
            <a:r>
              <a:rPr lang="en-US" sz="3600" dirty="0"/>
              <a:t>Niacin </a:t>
            </a:r>
          </a:p>
          <a:p>
            <a:pPr marL="742950" indent="-742950" algn="l" rtl="0">
              <a:buAutoNum type="alphaUcPeriod"/>
            </a:pPr>
            <a:r>
              <a:rPr lang="en-US" sz="3600" dirty="0" err="1"/>
              <a:t>Colestipol</a:t>
            </a:r>
            <a:r>
              <a:rPr lang="en-US" sz="3600" dirty="0"/>
              <a:t> </a:t>
            </a:r>
          </a:p>
          <a:p>
            <a:pPr marL="742950" indent="-742950" algn="l" rtl="0">
              <a:buAutoNum type="alphaUcPeriod"/>
            </a:pPr>
            <a:r>
              <a:rPr lang="en-US" sz="3600" dirty="0"/>
              <a:t>Gemfibrozil</a:t>
            </a:r>
          </a:p>
        </p:txBody>
      </p:sp>
      <p:sp>
        <p:nvSpPr>
          <p:cNvPr id="7" name="عنصر نائب للتذييل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عنصر نائب لرقم الشريحة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7BE18F-3804-40AC-8AB9-9DF68EF24912}" type="slidenum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030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rmAutofit fontScale="92500"/>
          </a:bodyPr>
          <a:lstStyle/>
          <a:p>
            <a:pPr algn="l" rtl="0"/>
            <a:r>
              <a:rPr lang="en-US" sz="3600" dirty="0"/>
              <a:t>Two main types of Lipids are triglycerides and cholesterol</a:t>
            </a:r>
          </a:p>
          <a:p>
            <a:pPr algn="l" rtl="0"/>
            <a:r>
              <a:rPr lang="en-US" sz="3600" dirty="0"/>
              <a:t>To be carried in plasma, they need to be coated by special proteins to form complexes termed as LIPOPROTEINS</a:t>
            </a:r>
          </a:p>
          <a:p>
            <a:pPr algn="l" rtl="0"/>
            <a:r>
              <a:rPr lang="en-US" sz="3600" dirty="0"/>
              <a:t>There are 3 main types of plasma lipoprotein: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sz="3600" dirty="0"/>
              <a:t>VLDL-pre beta-lipoprotein: TG rich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sz="3600" dirty="0">
                <a:solidFill>
                  <a:prstClr val="black"/>
                </a:solidFill>
              </a:rPr>
              <a:t>LDL- beta- Lipoprotein( bad cholesterol): cholesterol rich</a:t>
            </a:r>
            <a:endParaRPr lang="en-US" sz="3600" dirty="0"/>
          </a:p>
          <a:p>
            <a:pPr marL="514350" indent="-514350" algn="l" rtl="0">
              <a:buFont typeface="+mj-lt"/>
              <a:buAutoNum type="arabicPeriod"/>
            </a:pPr>
            <a:r>
              <a:rPr lang="en-US" sz="3600" dirty="0"/>
              <a:t>HDL-alpha-lipoprotein (good cholesterol)</a:t>
            </a:r>
          </a:p>
        </p:txBody>
      </p:sp>
      <p:sp>
        <p:nvSpPr>
          <p:cNvPr id="7" name="عنصر نائب للتذييل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عنصر نائب لرقم الشريحة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7BE18F-3804-40AC-8AB9-9DF68EF24912}" type="slidenum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8053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b="1" dirty="0"/>
              <a:t> </a:t>
            </a:r>
            <a:br>
              <a:rPr lang="en-US" b="1" dirty="0"/>
            </a:br>
            <a:endParaRPr lang="ar-SA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3600" dirty="0"/>
              <a:t>Which patient population is most likely to experience myalgia (muscle pain) or myopathy with use of HMG CoA reductase inhibitors?</a:t>
            </a:r>
          </a:p>
          <a:p>
            <a:pPr marL="0" indent="0" algn="l" rtl="0">
              <a:buNone/>
            </a:pPr>
            <a:r>
              <a:rPr lang="en-US" sz="3600" dirty="0"/>
              <a:t> A. Patients with renal insufficiency </a:t>
            </a:r>
          </a:p>
          <a:p>
            <a:pPr marL="0" indent="0" algn="l" rtl="0">
              <a:buNone/>
            </a:pPr>
            <a:r>
              <a:rPr lang="en-US" sz="3600" dirty="0"/>
              <a:t>B. Patients with gout </a:t>
            </a:r>
          </a:p>
          <a:p>
            <a:pPr marL="0" indent="0" algn="l" rtl="0">
              <a:buNone/>
            </a:pPr>
            <a:r>
              <a:rPr lang="en-US" sz="3600" dirty="0"/>
              <a:t>C. Patients with hypertriglyceridemia </a:t>
            </a:r>
          </a:p>
          <a:p>
            <a:pPr marL="0" indent="0" algn="l" rtl="0">
              <a:buNone/>
            </a:pPr>
            <a:r>
              <a:rPr lang="en-US" sz="3600" dirty="0"/>
              <a:t>D. Patients taking warfarin (blood thinner)</a:t>
            </a:r>
          </a:p>
        </p:txBody>
      </p:sp>
      <p:sp>
        <p:nvSpPr>
          <p:cNvPr id="7" name="عنصر نائب للتذييل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عنصر نائب لرقم الشريحة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7BE18F-3804-40AC-8AB9-9DF68EF24912}" type="slidenum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2890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عنصر نائب للمحتوى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351656" cy="6858000"/>
          </a:xfrm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11" name="عنصر نائب للتذييل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12" name="عنصر نائب لرقم الشريحة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BE18F-3804-40AC-8AB9-9DF68EF24912}" type="slidenum">
              <a:rPr lang="ar-SA" smtClean="0"/>
              <a:t>31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332606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80571" y="1320800"/>
            <a:ext cx="10773229" cy="52832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 rtl="0"/>
            <a:r>
              <a:rPr lang="en-US" sz="3200" dirty="0"/>
              <a:t>VLDL carries TG from the liver to the peripheral tissues</a:t>
            </a:r>
          </a:p>
          <a:p>
            <a:pPr lvl="0" algn="l" rtl="0"/>
            <a:r>
              <a:rPr lang="en-US" sz="3200" dirty="0">
                <a:solidFill>
                  <a:prstClr val="black"/>
                </a:solidFill>
              </a:rPr>
              <a:t>LDL carries cholesterol from the liver to the peripheral tissue and removed from circulation by liver LDL receptors</a:t>
            </a:r>
            <a:endParaRPr lang="en-US" sz="3200" dirty="0"/>
          </a:p>
          <a:p>
            <a:pPr algn="l" rtl="0"/>
            <a:r>
              <a:rPr lang="en-US" sz="3200" dirty="0"/>
              <a:t>Cholesterol within cells is needed for membrane synthesis and repair, in liver is needed to form bile acid. </a:t>
            </a:r>
          </a:p>
          <a:p>
            <a:pPr algn="l" rtl="0"/>
            <a:r>
              <a:rPr lang="en-US" sz="3200" dirty="0"/>
              <a:t>Excess LDL, VLDL----risk of atherosclerosis and IHD</a:t>
            </a:r>
          </a:p>
          <a:p>
            <a:pPr algn="l" rtl="0"/>
            <a:r>
              <a:rPr lang="en-US" sz="3200" dirty="0"/>
              <a:t>HDL takes cholesterol from peripheral cells to the liver </a:t>
            </a:r>
            <a:endParaRPr lang="ar-SA" sz="3200" dirty="0"/>
          </a:p>
          <a:p>
            <a:pPr algn="l" rtl="0"/>
            <a:r>
              <a:rPr lang="en-US" sz="3200" dirty="0"/>
              <a:t>Excess HDL------protective against atherosclerosis and IHD</a:t>
            </a:r>
          </a:p>
          <a:p>
            <a:pPr marL="0" lvl="0" indent="0" algn="l" rtl="0">
              <a:buNone/>
            </a:pPr>
            <a:r>
              <a:rPr lang="en-US" sz="3200" dirty="0">
                <a:solidFill>
                  <a:prstClr val="black"/>
                </a:solidFill>
              </a:rPr>
              <a:t>(IHD=ischemic heart diseases)</a:t>
            </a:r>
            <a:endParaRPr lang="ar-SA" sz="3200" dirty="0"/>
          </a:p>
        </p:txBody>
      </p:sp>
      <p:sp>
        <p:nvSpPr>
          <p:cNvPr id="7" name="عنصر نائب للتذييل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</a:t>
            </a:r>
            <a:endParaRPr lang="ar-SA" dirty="0"/>
          </a:p>
        </p:txBody>
      </p:sp>
      <p:sp>
        <p:nvSpPr>
          <p:cNvPr id="8" name="عنصر نائب لرقم الشريحة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BE18F-3804-40AC-8AB9-9DF68EF24912}" type="slidenum">
              <a:rPr lang="ar-SA" smtClean="0"/>
              <a:t>4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4535157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6" name="عنصر نائب للمحتوى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155" y="1031966"/>
            <a:ext cx="10282646" cy="5144997"/>
          </a:xfrm>
          <a:prstGeom prst="rect">
            <a:avLst/>
          </a:prstGeom>
        </p:spPr>
      </p:pic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BE18F-3804-40AC-8AB9-9DF68EF24912}" type="slidenum">
              <a:rPr lang="ar-SA" smtClean="0"/>
              <a:t>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061356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b="1" dirty="0"/>
              <a:t>Management of hyperlipidemia</a:t>
            </a:r>
            <a:br>
              <a:rPr lang="en-US" b="1" dirty="0"/>
            </a:br>
            <a:endParaRPr lang="ar-SA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838200" y="1250858"/>
            <a:ext cx="10515600" cy="5367655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l" rtl="0"/>
            <a:r>
              <a:rPr lang="en-US" sz="3200" dirty="0"/>
              <a:t>Long term decisions on management should be initiated only on the basis at least two fasting blood samples.</a:t>
            </a:r>
          </a:p>
          <a:p>
            <a:pPr algn="l" rtl="0"/>
            <a:r>
              <a:rPr lang="en-US" sz="3200" dirty="0"/>
              <a:t>Management may proceed as follows: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sz="3200" dirty="0"/>
              <a:t>Any medical disorder that may be causing hyperlipidemia should be treated first.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sz="3200" dirty="0"/>
              <a:t>Dietary adjustment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sz="3200" dirty="0"/>
              <a:t>Exercise and weight management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sz="3200" dirty="0"/>
              <a:t> Drugs</a:t>
            </a:r>
          </a:p>
        </p:txBody>
      </p:sp>
      <p:sp>
        <p:nvSpPr>
          <p:cNvPr id="7" name="عنصر نائب للتذييل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7</a:t>
            </a:r>
            <a:endParaRPr lang="ar-SA" dirty="0"/>
          </a:p>
        </p:txBody>
      </p:sp>
      <p:sp>
        <p:nvSpPr>
          <p:cNvPr id="8" name="عنصر نائب لرقم الشريحة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BE18F-3804-40AC-8AB9-9DF68EF24912}" type="slidenum">
              <a:rPr lang="ar-SA" smtClean="0"/>
              <a:t>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158520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rtl="0"/>
            <a:r>
              <a:rPr lang="en-US" sz="4900" b="1" dirty="0"/>
              <a:t>Statins</a:t>
            </a:r>
            <a:br>
              <a:rPr lang="en-US" b="1" dirty="0"/>
            </a:br>
            <a:endParaRPr lang="ar-SA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06400" y="1378857"/>
            <a:ext cx="11179629" cy="5283200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l" rtl="0"/>
            <a:r>
              <a:rPr lang="en-US" sz="3600" b="1" dirty="0">
                <a:solidFill>
                  <a:srgbClr val="FF0000"/>
                </a:solidFill>
              </a:rPr>
              <a:t>Mechanism of action</a:t>
            </a:r>
          </a:p>
          <a:p>
            <a:pPr algn="l" rtl="0"/>
            <a:r>
              <a:rPr lang="en-US" sz="3600" dirty="0"/>
              <a:t>The statins are competitively inhibit the rate-limiting enzyme in hepatic cholesterol synthesis, hydroxyl methyl </a:t>
            </a:r>
            <a:r>
              <a:rPr lang="en-US" sz="3600" dirty="0" err="1"/>
              <a:t>glutaryl</a:t>
            </a:r>
            <a:r>
              <a:rPr lang="en-US" sz="3600" dirty="0"/>
              <a:t> coenzyme A </a:t>
            </a:r>
            <a:r>
              <a:rPr lang="en-US" sz="3600" b="1" dirty="0">
                <a:solidFill>
                  <a:srgbClr val="FF0000"/>
                </a:solidFill>
              </a:rPr>
              <a:t>(HMG-CoA) reductase </a:t>
            </a:r>
          </a:p>
          <a:p>
            <a:pPr algn="l" rtl="0"/>
            <a:r>
              <a:rPr lang="en-US" sz="3600" dirty="0"/>
              <a:t>This lead to decrease hepatic cholesterol synthesis, so as compensatory mechanism there will be increased synthesis of LDL receptors (up-regulation) in the liver and increased clearance of LDL from circulation</a:t>
            </a:r>
          </a:p>
        </p:txBody>
      </p:sp>
      <p:sp>
        <p:nvSpPr>
          <p:cNvPr id="7" name="عنصر نائب للتذييل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9</a:t>
            </a:r>
            <a:endParaRPr lang="ar-SA" dirty="0"/>
          </a:p>
        </p:txBody>
      </p:sp>
      <p:sp>
        <p:nvSpPr>
          <p:cNvPr id="8" name="عنصر نائب لرقم الشريحة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BE18F-3804-40AC-8AB9-9DF68EF24912}" type="slidenum">
              <a:rPr lang="ar-SA" smtClean="0"/>
              <a:t>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104912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838200" y="1161143"/>
            <a:ext cx="10018486" cy="501582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 rtl="0"/>
            <a:endParaRPr lang="en-US" sz="3600" dirty="0"/>
          </a:p>
          <a:p>
            <a:pPr algn="l" rtl="0"/>
            <a:endParaRPr lang="en-US" sz="3600" dirty="0"/>
          </a:p>
          <a:p>
            <a:pPr algn="l" rtl="0"/>
            <a:r>
              <a:rPr lang="en-US" sz="3600" dirty="0"/>
              <a:t>Plasma total cholesterol and LDL cholesterol fall</a:t>
            </a:r>
          </a:p>
          <a:p>
            <a:pPr algn="l" rtl="0"/>
            <a:r>
              <a:rPr lang="en-US" sz="3600" dirty="0"/>
              <a:t>Maximum effect after 1 month of therapy.</a:t>
            </a:r>
          </a:p>
          <a:p>
            <a:pPr algn="l" rtl="0"/>
            <a:r>
              <a:rPr lang="en-US" sz="3600" dirty="0"/>
              <a:t> These drugs also reduce triglycerides and increase HDL cholesterol</a:t>
            </a:r>
          </a:p>
          <a:p>
            <a:pPr algn="l" rtl="0"/>
            <a:endParaRPr lang="ar-SA" sz="3600" dirty="0"/>
          </a:p>
        </p:txBody>
      </p:sp>
      <p:sp>
        <p:nvSpPr>
          <p:cNvPr id="7" name="عنصر نائب للتذييل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10</a:t>
            </a:r>
            <a:endParaRPr lang="ar-SA" dirty="0"/>
          </a:p>
        </p:txBody>
      </p:sp>
      <p:sp>
        <p:nvSpPr>
          <p:cNvPr id="8" name="عنصر نائب لرقم الشريحة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BE18F-3804-40AC-8AB9-9DF68EF24912}" type="slidenum">
              <a:rPr lang="ar-SA" smtClean="0"/>
              <a:t>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988352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38461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 algn="l" rtl="0">
              <a:buNone/>
            </a:pPr>
            <a:endParaRPr lang="en-US" sz="3600" dirty="0"/>
          </a:p>
          <a:p>
            <a:pPr algn="l" rtl="0"/>
            <a:r>
              <a:rPr lang="en-US" sz="3600" dirty="0"/>
              <a:t>HMG-CoA reductase inhibitors also have direct anti-atherosclerotic effects and anti-inflammatory effects (stabilize atheroma)---reduce the risk of cardiovascular events in patients with coronary artery disease.</a:t>
            </a:r>
          </a:p>
          <a:p>
            <a:pPr algn="l" rtl="0"/>
            <a:r>
              <a:rPr lang="en-US" sz="3600" dirty="0"/>
              <a:t>It has become standard practice to initiate statin therapy immediately after acute coronary syndrome, </a:t>
            </a:r>
            <a:r>
              <a:rPr lang="en-US" sz="3600" b="1" dirty="0">
                <a:solidFill>
                  <a:srgbClr val="FF0000"/>
                </a:solidFill>
              </a:rPr>
              <a:t>regardless of lipid levels </a:t>
            </a:r>
          </a:p>
          <a:p>
            <a:pPr marL="0" indent="0" algn="l" rtl="0">
              <a:buNone/>
            </a:pPr>
            <a:endParaRPr lang="ar-SA" sz="3600" dirty="0"/>
          </a:p>
        </p:txBody>
      </p:sp>
      <p:sp>
        <p:nvSpPr>
          <p:cNvPr id="7" name="عنصر نائب للتذييل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11</a:t>
            </a:r>
            <a:endParaRPr lang="ar-SA" dirty="0"/>
          </a:p>
        </p:txBody>
      </p:sp>
      <p:sp>
        <p:nvSpPr>
          <p:cNvPr id="8" name="عنصر نائب لرقم الشريحة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BE18F-3804-40AC-8AB9-9DF68EF24912}" type="slidenum">
              <a:rPr lang="ar-SA" smtClean="0"/>
              <a:t>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67710114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TM02900688[[fn=واجهة]]</Template>
  <TotalTime>363</TotalTime>
  <Words>1507</Words>
  <Application>Microsoft Office PowerPoint</Application>
  <PresentationFormat>شاشة عريضة</PresentationFormat>
  <Paragraphs>192</Paragraphs>
  <Slides>31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31</vt:i4>
      </vt:variant>
    </vt:vector>
  </HeadingPairs>
  <TitlesOfParts>
    <vt:vector size="32" baseType="lpstr">
      <vt:lpstr>نسق Office</vt:lpstr>
      <vt:lpstr>Hypolipidemic drugs</vt:lpstr>
      <vt:lpstr>Learning objectives</vt:lpstr>
      <vt:lpstr>عرض تقديمي في PowerPoint</vt:lpstr>
      <vt:lpstr>عرض تقديمي في PowerPoint</vt:lpstr>
      <vt:lpstr>عرض تقديمي في PowerPoint</vt:lpstr>
      <vt:lpstr>Management of hyperlipidemia </vt:lpstr>
      <vt:lpstr>Statins </vt:lpstr>
      <vt:lpstr>عرض تقديمي في PowerPoint</vt:lpstr>
      <vt:lpstr>عرض تقديمي في PowerPoint</vt:lpstr>
      <vt:lpstr>عرض تقديمي في PowerPoint</vt:lpstr>
      <vt:lpstr>Adverse effects </vt:lpstr>
      <vt:lpstr>FIBRIC ACID DERIVATIVES (Fibrates) </vt:lpstr>
      <vt:lpstr>عرض تقديمي في PowerPoint</vt:lpstr>
      <vt:lpstr>عرض تقديمي في PowerPoint</vt:lpstr>
      <vt:lpstr>عرض تقديمي في PowerPoint</vt:lpstr>
      <vt:lpstr>ANION EXCHANGE RESINS (Bile acid sequestrants) </vt:lpstr>
      <vt:lpstr>عرض تقديمي في PowerPoint</vt:lpstr>
      <vt:lpstr>عرض تقديمي في PowerPoint</vt:lpstr>
      <vt:lpstr>NICOTINIC ACID DERIVATIVES  (Niacin or vitamin B3) </vt:lpstr>
      <vt:lpstr>عرض تقديمي في PowerPoint</vt:lpstr>
      <vt:lpstr>عرض تقديمي في PowerPoint</vt:lpstr>
      <vt:lpstr>Ezetimibe (Ezetrol) </vt:lpstr>
      <vt:lpstr>عرض تقديمي في PowerPoint</vt:lpstr>
      <vt:lpstr> OTHER DRUGS </vt:lpstr>
      <vt:lpstr>  </vt:lpstr>
      <vt:lpstr>  </vt:lpstr>
      <vt:lpstr>  </vt:lpstr>
      <vt:lpstr>  </vt:lpstr>
      <vt:lpstr>  </vt:lpstr>
      <vt:lpstr>  </vt:lpstr>
      <vt:lpstr>عرض تقديمي في PowerPoint</vt:lpstr>
    </vt:vector>
  </TitlesOfParts>
  <Company>SACC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shaymaa</dc:creator>
  <cp:lastModifiedBy>abassf22@gmail.com</cp:lastModifiedBy>
  <cp:revision>45</cp:revision>
  <dcterms:created xsi:type="dcterms:W3CDTF">2021-05-11T18:29:45Z</dcterms:created>
  <dcterms:modified xsi:type="dcterms:W3CDTF">2023-03-28T01:17:46Z</dcterms:modified>
</cp:coreProperties>
</file>